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8"/>
  </p:notesMasterIdLst>
  <p:sldIdLst>
    <p:sldId id="257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335" r:id="rId24"/>
    <p:sldId id="331" r:id="rId25"/>
    <p:sldId id="332" r:id="rId26"/>
    <p:sldId id="333" r:id="rId27"/>
    <p:sldId id="334" r:id="rId28"/>
    <p:sldId id="279" r:id="rId29"/>
    <p:sldId id="280" r:id="rId30"/>
    <p:sldId id="281" r:id="rId31"/>
    <p:sldId id="282" r:id="rId32"/>
    <p:sldId id="343" r:id="rId33"/>
    <p:sldId id="344" r:id="rId34"/>
    <p:sldId id="345" r:id="rId35"/>
    <p:sldId id="283" r:id="rId36"/>
    <p:sldId id="284" r:id="rId37"/>
    <p:sldId id="285" r:id="rId38"/>
    <p:sldId id="310" r:id="rId39"/>
    <p:sldId id="286" r:id="rId40"/>
    <p:sldId id="287" r:id="rId41"/>
    <p:sldId id="288" r:id="rId42"/>
    <p:sldId id="289" r:id="rId43"/>
    <p:sldId id="290" r:id="rId44"/>
    <p:sldId id="292" r:id="rId45"/>
    <p:sldId id="293" r:id="rId46"/>
    <p:sldId id="294" r:id="rId47"/>
    <p:sldId id="295" r:id="rId48"/>
    <p:sldId id="315" r:id="rId49"/>
    <p:sldId id="316" r:id="rId50"/>
    <p:sldId id="317" r:id="rId51"/>
    <p:sldId id="318" r:id="rId52"/>
    <p:sldId id="319" r:id="rId53"/>
    <p:sldId id="320" r:id="rId54"/>
    <p:sldId id="322" r:id="rId55"/>
    <p:sldId id="323" r:id="rId56"/>
    <p:sldId id="324" r:id="rId57"/>
    <p:sldId id="325" r:id="rId58"/>
    <p:sldId id="326" r:id="rId59"/>
    <p:sldId id="328" r:id="rId60"/>
    <p:sldId id="341" r:id="rId61"/>
    <p:sldId id="329" r:id="rId62"/>
    <p:sldId id="330" r:id="rId63"/>
    <p:sldId id="342" r:id="rId64"/>
    <p:sldId id="336" r:id="rId65"/>
    <p:sldId id="337" r:id="rId66"/>
    <p:sldId id="338" r:id="rId67"/>
    <p:sldId id="339" r:id="rId68"/>
    <p:sldId id="340" r:id="rId69"/>
    <p:sldId id="296" r:id="rId70"/>
    <p:sldId id="297" r:id="rId71"/>
    <p:sldId id="298" r:id="rId72"/>
    <p:sldId id="311" r:id="rId73"/>
    <p:sldId id="299" r:id="rId74"/>
    <p:sldId id="300" r:id="rId75"/>
    <p:sldId id="301" r:id="rId76"/>
    <p:sldId id="302" r:id="rId77"/>
    <p:sldId id="303" r:id="rId78"/>
    <p:sldId id="304" r:id="rId79"/>
    <p:sldId id="305" r:id="rId80"/>
    <p:sldId id="306" r:id="rId81"/>
    <p:sldId id="307" r:id="rId82"/>
    <p:sldId id="308" r:id="rId83"/>
    <p:sldId id="309" r:id="rId84"/>
    <p:sldId id="312" r:id="rId85"/>
    <p:sldId id="313" r:id="rId86"/>
    <p:sldId id="314" r:id="rId8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3216" y="-7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presProps" Target="presProps.xml"/><Relationship Id="rId91" Type="http://schemas.openxmlformats.org/officeDocument/2006/relationships/viewProps" Target="viewProps.xml"/><Relationship Id="rId92" Type="http://schemas.openxmlformats.org/officeDocument/2006/relationships/theme" Target="theme/theme1.xml"/><Relationship Id="rId93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notesMaster" Target="notesMasters/notesMaster1.xml"/><Relationship Id="rId89" Type="http://schemas.openxmlformats.org/officeDocument/2006/relationships/printerSettings" Target="printerSettings/printerSettings1.bin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Most NoSQL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</c:formatCode>
                <c:ptCount val="1"/>
                <c:pt idx="0">
                  <c:v>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RDMBS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42.0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Graph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275.0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00308280"/>
        <c:axId val="692801400"/>
        <c:axId val="0"/>
      </c:bar3DChart>
      <c:catAx>
        <c:axId val="500308280"/>
        <c:scaling>
          <c:orientation val="minMax"/>
        </c:scaling>
        <c:delete val="0"/>
        <c:axPos val="b"/>
        <c:majorTickMark val="out"/>
        <c:minorTickMark val="none"/>
        <c:tickLblPos val="nextTo"/>
        <c:crossAx val="692801400"/>
        <c:crosses val="autoZero"/>
        <c:auto val="1"/>
        <c:lblAlgn val="ctr"/>
        <c:lblOffset val="100"/>
        <c:noMultiLvlLbl val="0"/>
      </c:catAx>
      <c:valAx>
        <c:axId val="692801400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50030828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27/03/2011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Euler</a:t>
            </a:r>
            <a:r>
              <a:rPr lang="en-US" baseline="0" dirty="0" smtClean="0"/>
              <a:t> reduced the problem into an abstract 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geography to diagrammatic through to a graph.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the first documented case of representing the real world as a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11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Codd’s</a:t>
            </a:r>
            <a:r>
              <a:rPr lang="en-US" dirty="0" smtClean="0"/>
              <a:t> RDBMS</a:t>
            </a:r>
            <a:r>
              <a:rPr lang="en-US" baseline="0" dirty="0" smtClean="0"/>
              <a:t> is heralded as the gold standard for enterprise data because of its maturity, yet </a:t>
            </a:r>
            <a:r>
              <a:rPr lang="en-US" b="1" baseline="0" dirty="0" err="1" smtClean="0"/>
              <a:t>Codd’s</a:t>
            </a:r>
            <a:r>
              <a:rPr lang="en-US" b="1" baseline="0" dirty="0" smtClean="0"/>
              <a:t> model is only 42 years old in 2011</a:t>
            </a:r>
          </a:p>
          <a:p>
            <a:r>
              <a:rPr lang="en-US" b="1" baseline="0" dirty="0" smtClean="0"/>
              <a:t>Euler’s graph model is 275 years old!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1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</a:t>
            </a:r>
            <a:r>
              <a:rPr lang="en-US" baseline="0" dirty="0" smtClean="0"/>
              <a:t> design misunderstanding is to impose a relational model onto the graph DB – effectively taking a RDBMS dump and importing it.</a:t>
            </a:r>
          </a:p>
          <a:p>
            <a:r>
              <a:rPr lang="en-US" baseline="0" dirty="0" smtClean="0"/>
              <a:t> - Won’t be good, we’ve seen people trying to do this with mainframes via COBOL copybooks and it doesn’t work</a:t>
            </a:r>
          </a:p>
          <a:p>
            <a:r>
              <a:rPr lang="en-US" baseline="0" dirty="0" smtClean="0"/>
              <a:t> - You have to think!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65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designing</a:t>
            </a:r>
            <a:r>
              <a:rPr lang="en-US" baseline="0" dirty="0" smtClean="0"/>
              <a:t> the Doctor Who database for this tutorial, we had many design decisions to make.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How to represent species that are enemies?</a:t>
            </a:r>
          </a:p>
          <a:p>
            <a:r>
              <a:rPr lang="en-US" baseline="0" dirty="0" smtClean="0"/>
              <a:t> - And how to represent individuals that are enemies?</a:t>
            </a:r>
          </a:p>
          <a:p>
            <a:endParaRPr lang="en-US" baseline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41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carefully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</a:t>
            </a:r>
            <a:r>
              <a:rPr lang="en-US" baseline="0" dirty="0" smtClean="0"/>
              <a:t> the Doctor faces more than one foe. The Master can be found orchestrating other enemies behind the scenes.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sometimes it’s not straightforward, the universe is a tough place and enemies don’t always just align against the doctor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INCLUDE_AND_PRUNE is a pre-canned evaluator – it means include this node, but stop searching down this path</a:t>
            </a:r>
          </a:p>
          <a:p>
            <a:r>
              <a:rPr lang="en-US" baseline="0" dirty="0" smtClean="0"/>
              <a:t>EXCLUDE_AND_PRUNE is a pre-canned evaluator – it abandons this node and the current search path</a:t>
            </a:r>
          </a:p>
          <a:p>
            <a:r>
              <a:rPr lang="en-US" baseline="0" dirty="0" smtClean="0"/>
              <a:t>EXCLUDE_AND_CONTINUE is a pre-canned evaluator – it means exclude this node and continue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write our own evaluators if this doesn’t do it for us.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our graph, this tells the Master that the </a:t>
            </a:r>
            <a:r>
              <a:rPr lang="en-US" baseline="0" dirty="0" err="1" smtClean="0"/>
              <a:t>Daleks</a:t>
            </a:r>
            <a:r>
              <a:rPr lang="en-US" baseline="0" dirty="0" smtClean="0"/>
              <a:t> </a:t>
            </a:r>
            <a:r>
              <a:rPr lang="en-US" b="1" baseline="0" dirty="0" smtClean="0"/>
              <a:t>and</a:t>
            </a:r>
            <a:r>
              <a:rPr lang="en-US" b="0" baseline="0" dirty="0" smtClean="0"/>
              <a:t> the </a:t>
            </a:r>
            <a:r>
              <a:rPr lang="en-US" b="0" baseline="0" dirty="0" err="1" smtClean="0"/>
              <a:t>Cybermen</a:t>
            </a:r>
            <a:r>
              <a:rPr lang="en-US" b="0" baseline="0" dirty="0" smtClean="0"/>
              <a:t> are enemies of the Doctor. Time for an alliance perhaps?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65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r>
              <a:rPr lang="en-US" baseline="0" dirty="0" smtClean="0"/>
              <a:t> RCP based tool, pre-built for Mac, Windows, Linux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it at a database directory and start to </a:t>
            </a:r>
            <a:r>
              <a:rPr lang="en-US" baseline="0" dirty="0" err="1" smtClean="0"/>
              <a:t>visualise</a:t>
            </a:r>
            <a:r>
              <a:rPr lang="en-US" baseline="0" dirty="0" smtClean="0"/>
              <a:t>. Great for debugging graphs.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Note: DB must be cleanly shut down for </a:t>
            </a:r>
            <a:r>
              <a:rPr lang="en-US" b="1" baseline="0" dirty="0" err="1" smtClean="0"/>
              <a:t>Neoclipse</a:t>
            </a:r>
            <a:r>
              <a:rPr lang="en-US" b="1" baseline="0" dirty="0" smtClean="0"/>
              <a:t> to work.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367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54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use indexes as much in graphs as we do in RDBMS/Document</a:t>
            </a:r>
            <a:r>
              <a:rPr lang="en-US" baseline="0" dirty="0" smtClean="0"/>
              <a:t> stores because graphs are their own indexes. We tend to use indexes only as a shortcut for remembering interesting (sets of) nodes.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Here’s a graph of all</a:t>
            </a:r>
            <a:r>
              <a:rPr lang="en-US" baseline="0" dirty="0" smtClean="0"/>
              <a:t> the doctor’s companions. To “index” them all we need to do is find the doctor node and look for incoming “COMPANION_OF” relations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Remember that graph traversals are quick – 1M per second on commodity hardware, so looking finding all of the Doctor’s companions from the Doctor node is fast.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1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 component</a:t>
            </a:r>
            <a:r>
              <a:rPr lang="en-US" baseline="0" dirty="0" smtClean="0"/>
              <a:t> uses log shipping under the covers to ensure eventual consistency across database instances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Zookeeper to elect cluster masters, even in the event of failure/partition (PAXOS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498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backup agent registers with the master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black-hole</a:t>
            </a:r>
            <a:r>
              <a:rPr lang="en-US" baseline="0" dirty="0" smtClean="0"/>
              <a:t> problem: popular nodes get lumped together on a single instance, but there is low point 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382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Load-leveling</a:t>
            </a:r>
            <a:r>
              <a:rPr lang="en-US" baseline="0" dirty="0" smtClean="0"/>
              <a:t> alone can lead to many relationships crossing instances. </a:t>
            </a:r>
          </a:p>
          <a:p>
            <a:r>
              <a:rPr lang="en-US" baseline="0" dirty="0" smtClean="0"/>
              <a:t>These are very expensive to traverse, networks are many orders of magnitude slower than in-memory traversals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8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well-known algorithms</a:t>
            </a:r>
            <a:r>
              <a:rPr lang="en-US" baseline="0" dirty="0" smtClean="0"/>
              <a:t> that help with keeping graphs balanced (the Minimum Point-Cut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can work at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insert-time</a:t>
            </a:r>
          </a:p>
          <a:p>
            <a:r>
              <a:rPr lang="en-US" baseline="0" dirty="0" smtClean="0"/>
              <a:t> - periodically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has different properties, but good ones take a local view of the graph (no global locks) and work incrementally (short bursts).</a:t>
            </a:r>
          </a:p>
          <a:p>
            <a:r>
              <a:rPr lang="en-US" baseline="0" dirty="0" smtClean="0"/>
              <a:t>They can even take into account use patterns.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But this is still an open research area.</a:t>
            </a:r>
            <a:r>
              <a:rPr lang="en-US" baseline="0" dirty="0" smtClean="0"/>
              <a:t> Graphs are highly mutable and so these algorithms face an uphill fight, even if we could get them right.</a:t>
            </a:r>
          </a:p>
          <a:p>
            <a:r>
              <a:rPr lang="en-US" baseline="0" dirty="0" smtClean="0"/>
              <a:t>Unlike other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stores, graph’s simply aren’t predictable, and so we can’t use techniques like consistent hashing for scale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93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10s of gigabytes: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 in the RAM on a single server and all is plain sailing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901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 Routing c.f. Consistent</a:t>
            </a:r>
            <a:r>
              <a:rPr lang="en-US" baseline="0" dirty="0" smtClean="0"/>
              <a:t> hashing name – means always try to route related requests to the same server to hopefully benefit from warm caches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35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domains naturally</a:t>
            </a:r>
            <a:r>
              <a:rPr lang="en-US" baseline="0" dirty="0" smtClean="0"/>
              <a:t> shard.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geo where the connections between cities are few compared with the connections within the cities. So can place cities or countries on different nodes</a:t>
            </a:r>
          </a:p>
          <a:p>
            <a:r>
              <a:rPr lang="en-US" baseline="0" dirty="0" smtClean="0"/>
              <a:t>E.g. user content, where connections between normal users are few (modulo any celebrities).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9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7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chart" Target="../charts/char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81768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063" y="2993371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697006" y="2993368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model</a:t>
            </a:r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Derived from Lotus Notes(!)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Index-y,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XX:YY Coffee break</a:t>
            </a:r>
          </a:p>
          <a:p>
            <a:r>
              <a:rPr lang="en-US" dirty="0"/>
              <a:t>XX:YY Coffee </a:t>
            </a:r>
            <a:r>
              <a:rPr lang="en-US" dirty="0" smtClean="0"/>
              <a:t>lunch</a:t>
            </a:r>
            <a:endParaRPr lang="en-US" dirty="0"/>
          </a:p>
          <a:p>
            <a:r>
              <a:rPr lang="en-US" dirty="0"/>
              <a:t>XX:YY Coffee </a:t>
            </a:r>
            <a:r>
              <a:rPr lang="en-US" dirty="0" smtClean="0"/>
              <a:t>break</a:t>
            </a:r>
          </a:p>
          <a:p>
            <a:endParaRPr lang="en-US" dirty="0"/>
          </a:p>
          <a:p>
            <a:r>
              <a:rPr lang="en-US" dirty="0" smtClean="0"/>
              <a:t>Remember to complete the evaluation 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Can be reasonable at scaling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/>
              <a:t>Typed relationships with </a:t>
            </a:r>
            <a:r>
              <a:rPr lang="en-US" dirty="0" smtClean="0"/>
              <a:t>properties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/>
              <a:t>Sones</a:t>
            </a:r>
            <a:r>
              <a:rPr lang="en-US" dirty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  <a:p>
            <a:pPr lvl="2"/>
            <a:r>
              <a:rPr lang="en-US" dirty="0" smtClean="0"/>
              <a:t>Though they </a:t>
            </a:r>
            <a:r>
              <a:rPr lang="en-US" i="1" dirty="0" smtClean="0"/>
              <a:t>can</a:t>
            </a:r>
            <a:r>
              <a:rPr lang="en-US" dirty="0" smtClean="0"/>
              <a:t> scale reasonably well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graphs good for?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Business intelligence</a:t>
            </a:r>
          </a:p>
          <a:p>
            <a:r>
              <a:rPr lang="en-US" dirty="0" smtClean="0"/>
              <a:t>Social computing</a:t>
            </a:r>
          </a:p>
          <a:p>
            <a:r>
              <a:rPr lang="en-US" dirty="0" smtClean="0"/>
              <a:t>Geospatial</a:t>
            </a:r>
          </a:p>
          <a:p>
            <a:r>
              <a:rPr lang="en-US" dirty="0" smtClean="0"/>
              <a:t>MDM</a:t>
            </a:r>
          </a:p>
          <a:p>
            <a:r>
              <a:rPr lang="en-US" dirty="0" smtClean="0"/>
              <a:t>Systems management</a:t>
            </a:r>
          </a:p>
          <a:p>
            <a:r>
              <a:rPr lang="en-US" dirty="0" smtClean="0"/>
              <a:t>Web of things</a:t>
            </a:r>
          </a:p>
          <a:p>
            <a:r>
              <a:rPr lang="en-US" dirty="0" smtClean="0"/>
              <a:t>Genealogy</a:t>
            </a:r>
          </a:p>
          <a:p>
            <a:r>
              <a:rPr lang="en-US" dirty="0" smtClean="0"/>
              <a:t>Time series data</a:t>
            </a:r>
          </a:p>
          <a:p>
            <a:r>
              <a:rPr lang="en-US" dirty="0" smtClean="0"/>
              <a:t>Product catalogue</a:t>
            </a:r>
          </a:p>
          <a:p>
            <a:r>
              <a:rPr lang="en-US" dirty="0" smtClean="0"/>
              <a:t>Web analytics</a:t>
            </a:r>
          </a:p>
          <a:p>
            <a:r>
              <a:rPr lang="en-US" dirty="0" smtClean="0"/>
              <a:t>Scientific computing (especially bioinformatics)</a:t>
            </a:r>
          </a:p>
          <a:p>
            <a:r>
              <a:rPr lang="en-US" dirty="0" smtClean="0"/>
              <a:t>Indexing your </a:t>
            </a:r>
            <a:r>
              <a:rPr lang="en-US" i="1" dirty="0" smtClean="0"/>
              <a:t>slow</a:t>
            </a:r>
            <a:r>
              <a:rPr lang="en-US" dirty="0" smtClean="0"/>
              <a:t> RDBMS</a:t>
            </a:r>
          </a:p>
          <a:p>
            <a:r>
              <a:rPr lang="en-US" dirty="0" smtClean="0"/>
              <a:t>And much more!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5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 is a </a:t>
            </a:r>
            <a:r>
              <a:rPr lang="en-US" i="1" dirty="0" smtClean="0"/>
              <a:t>Graph Database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we need to detour through a little graph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1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7" y="542637"/>
            <a:ext cx="4285673" cy="5357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661" y="6546516"/>
            <a:ext cx="4801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</a:t>
            </a:r>
            <a:r>
              <a:rPr lang="en-US" sz="1600" dirty="0" err="1">
                <a:solidFill>
                  <a:schemeClr val="bg1"/>
                </a:solidFill>
              </a:rPr>
              <a:t>en.wikipedia.org</a:t>
            </a:r>
            <a:r>
              <a:rPr lang="en-US" sz="1600" dirty="0">
                <a:solidFill>
                  <a:schemeClr val="bg1"/>
                </a:solidFill>
              </a:rPr>
              <a:t>/wiki/File:Leonhard_Euler_2.jpg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3242" y="531198"/>
            <a:ext cx="414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Meet Leonhard Euler</a:t>
            </a:r>
            <a:endParaRPr lang="en-US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73242" y="1207548"/>
            <a:ext cx="4143758" cy="25793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Swiss mathematician</a:t>
            </a:r>
          </a:p>
          <a:p>
            <a:r>
              <a:rPr lang="en-US" dirty="0" smtClean="0"/>
              <a:t>Inventor of Graph Theory (1736)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5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7" y="2442441"/>
            <a:ext cx="2286000" cy="180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3" y="2183246"/>
            <a:ext cx="2902239" cy="2321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657" y="2429741"/>
            <a:ext cx="2286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5294" y="6538800"/>
            <a:ext cx="4521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</a:t>
            </a:r>
            <a:r>
              <a:rPr lang="en-US" sz="1400" dirty="0" err="1">
                <a:solidFill>
                  <a:srgbClr val="FFFFFF"/>
                </a:solidFill>
              </a:rPr>
              <a:t>en.wikipedia.org</a:t>
            </a:r>
            <a:r>
              <a:rPr lang="en-US" sz="1400" dirty="0">
                <a:solidFill>
                  <a:srgbClr val="FFFFFF"/>
                </a:solidFill>
              </a:rPr>
              <a:t>/wiki/</a:t>
            </a:r>
            <a:r>
              <a:rPr lang="en-US" sz="1400" dirty="0" err="1" smtClean="0">
                <a:solidFill>
                  <a:srgbClr val="FFFFFF"/>
                </a:solidFill>
              </a:rPr>
              <a:t>Seven_Bridges_of_Königsberg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>
            <a:stCxn id="3" idx="3"/>
            <a:endCxn id="4" idx="1"/>
          </p:cNvCxnSpPr>
          <p:nvPr/>
        </p:nvCxnSpPr>
        <p:spPr>
          <a:xfrm>
            <a:off x="2597727" y="3344141"/>
            <a:ext cx="6883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6188362" y="3344141"/>
            <a:ext cx="55129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29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maturity of data models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8242133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970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NOSQL overview </a:t>
            </a:r>
          </a:p>
          <a:p>
            <a:r>
              <a:rPr lang="en-US" dirty="0" smtClean="0"/>
              <a:t>Neo4j fundamentals </a:t>
            </a:r>
            <a:r>
              <a:rPr lang="en-US" dirty="0" smtClean="0"/>
              <a:t>and tools</a:t>
            </a:r>
          </a:p>
          <a:p>
            <a:pPr lvl="1"/>
            <a:r>
              <a:rPr lang="en-US" dirty="0" err="1" smtClean="0"/>
              <a:t>Neoclipse</a:t>
            </a:r>
            <a:r>
              <a:rPr lang="en-US" dirty="0" smtClean="0"/>
              <a:t>, Neo4j shell</a:t>
            </a:r>
            <a:endParaRPr lang="en-US" dirty="0" smtClean="0"/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Traverser </a:t>
            </a:r>
            <a:r>
              <a:rPr lang="en-US" dirty="0" smtClean="0"/>
              <a:t>APIs</a:t>
            </a:r>
          </a:p>
          <a:p>
            <a:r>
              <a:rPr lang="en-US" dirty="0"/>
              <a:t>Graph algorithms</a:t>
            </a:r>
          </a:p>
          <a:p>
            <a:r>
              <a:rPr lang="en-US" dirty="0" smtClean="0"/>
              <a:t>REST API</a:t>
            </a:r>
          </a:p>
          <a:p>
            <a:r>
              <a:rPr lang="en-US" dirty="0" smtClean="0"/>
              <a:t>Solutions architecture and 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This has </a:t>
            </a:r>
            <a:r>
              <a:rPr lang="en-US" b="1" dirty="0" smtClean="0"/>
              <a:t>huge</a:t>
            </a:r>
            <a:r>
              <a:rPr lang="en-US" dirty="0" smtClean="0"/>
              <a:t> design implications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24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683" y="1027545"/>
            <a:ext cx="2667000" cy="3810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73363" y="3659909"/>
            <a:ext cx="3325092" cy="1592997"/>
            <a:chOff x="473363" y="3659909"/>
            <a:chExt cx="3325092" cy="1592997"/>
          </a:xfrm>
        </p:grpSpPr>
        <p:sp>
          <p:nvSpPr>
            <p:cNvPr id="6" name="TextBox 5"/>
            <p:cNvSpPr txBox="1"/>
            <p:nvPr/>
          </p:nvSpPr>
          <p:spPr>
            <a:xfrm>
              <a:off x="473363" y="4421909"/>
              <a:ext cx="266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Your awesome new graph database</a:t>
              </a:r>
              <a:endParaRPr lang="en-US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3140364" y="3659909"/>
              <a:ext cx="658091" cy="11774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41818" y="1639455"/>
            <a:ext cx="3200401" cy="830997"/>
            <a:chOff x="5541818" y="1639455"/>
            <a:chExt cx="3200401" cy="830997"/>
          </a:xfrm>
        </p:grpSpPr>
        <p:sp>
          <p:nvSpPr>
            <p:cNvPr id="12" name="TextBox 11"/>
            <p:cNvSpPr txBox="1"/>
            <p:nvPr/>
          </p:nvSpPr>
          <p:spPr>
            <a:xfrm>
              <a:off x="6721764" y="1639455"/>
              <a:ext cx="20204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know</a:t>
              </a:r>
              <a:endParaRPr lang="en-US" sz="2400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>
              <a:off x="5541818" y="2054954"/>
              <a:ext cx="1179946" cy="4631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193636" y="1514703"/>
            <a:ext cx="1893456" cy="1129206"/>
            <a:chOff x="2193636" y="1514703"/>
            <a:chExt cx="1893456" cy="1129206"/>
          </a:xfrm>
        </p:grpSpPr>
        <p:sp>
          <p:nvSpPr>
            <p:cNvPr id="18" name="TextBox 17"/>
            <p:cNvSpPr txBox="1"/>
            <p:nvPr/>
          </p:nvSpPr>
          <p:spPr>
            <a:xfrm>
              <a:off x="2193636" y="1514703"/>
              <a:ext cx="18934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end up with</a:t>
              </a:r>
              <a:endParaRPr lang="en-US" sz="2400" dirty="0"/>
            </a:p>
          </p:txBody>
        </p:sp>
        <p:cxnSp>
          <p:nvCxnSpPr>
            <p:cNvPr id="19" name="Straight Arrow Connector 18"/>
            <p:cNvCxnSpPr>
              <a:stCxn id="18" idx="2"/>
            </p:cNvCxnSpPr>
            <p:nvPr/>
          </p:nvCxnSpPr>
          <p:spPr>
            <a:xfrm>
              <a:off x="3140364" y="2345700"/>
              <a:ext cx="842818" cy="2982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4804350" y="6550223"/>
            <a:ext cx="4339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http://talent-</a:t>
            </a:r>
            <a:r>
              <a:rPr lang="en-US" sz="1400" dirty="0" err="1">
                <a:solidFill>
                  <a:srgbClr val="FFFFFF"/>
                </a:solidFill>
              </a:rPr>
              <a:t>dynamics.com</a:t>
            </a:r>
            <a:r>
              <a:rPr lang="en-US" sz="1400" dirty="0">
                <a:solidFill>
                  <a:srgbClr val="FFFFFF"/>
                </a:solidFill>
              </a:rPr>
              <a:t>/tag/</a:t>
            </a:r>
            <a:r>
              <a:rPr lang="en-US" sz="1400" dirty="0" err="1">
                <a:solidFill>
                  <a:srgbClr val="FFFFFF"/>
                </a:solidFill>
              </a:rPr>
              <a:t>sqaure</a:t>
            </a:r>
            <a:r>
              <a:rPr lang="en-US" sz="1400" dirty="0">
                <a:solidFill>
                  <a:srgbClr val="FFFFFF"/>
                </a:solidFill>
              </a:rPr>
              <a:t>-peg-round-hole/</a:t>
            </a:r>
          </a:p>
        </p:txBody>
      </p:sp>
    </p:spTree>
    <p:extLst>
      <p:ext uri="{BB962C8B-B14F-4D97-AF65-F5344CB8AC3E}">
        <p14:creationId xmlns:p14="http://schemas.microsoft.com/office/powerpoint/2010/main" val="112380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Schema-less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databases don’t excuse you from design</a:t>
            </a:r>
          </a:p>
          <a:p>
            <a:pPr lvl="1"/>
            <a:r>
              <a:rPr lang="en-US" dirty="0" smtClean="0"/>
              <a:t>Any more than dynamically typed languages excuse you from design</a:t>
            </a:r>
          </a:p>
          <a:p>
            <a:r>
              <a:rPr lang="en-US" dirty="0" smtClean="0"/>
              <a:t>Good design still requires effort</a:t>
            </a:r>
          </a:p>
          <a:p>
            <a:r>
              <a:rPr lang="en-US" dirty="0" smtClean="0"/>
              <a:t>But less difficult than RDBMS because you don’t need to </a:t>
            </a:r>
            <a:r>
              <a:rPr lang="en-US" dirty="0" err="1" smtClean="0"/>
              <a:t>normalise</a:t>
            </a:r>
            <a:endParaRPr lang="en-US" dirty="0" smtClean="0"/>
          </a:p>
          <a:p>
            <a:pPr lvl="1"/>
            <a:r>
              <a:rPr lang="en-US" dirty="0" smtClean="0"/>
              <a:t>And then de-</a:t>
            </a:r>
            <a:r>
              <a:rPr lang="en-US" dirty="0" err="1" smtClean="0"/>
              <a:t>normalise</a:t>
            </a:r>
            <a:r>
              <a:rPr lang="en-US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2018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/>
              <a:t>Non-</a:t>
            </a:r>
            <a:r>
              <a:rPr lang="en-US" dirty="0" smtClean="0"/>
              <a:t>relational, </a:t>
            </a:r>
            <a:r>
              <a:rPr lang="en-US" dirty="0"/>
              <a:t>embedded and server-</a:t>
            </a:r>
            <a:r>
              <a:rPr lang="en-US" dirty="0" smtClean="0"/>
              <a:t>side</a:t>
            </a:r>
          </a:p>
          <a:p>
            <a:r>
              <a:rPr lang="en-US" dirty="0" smtClean="0"/>
              <a:t>Fully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design</a:t>
            </a:r>
          </a:p>
          <a:p>
            <a:r>
              <a:rPr lang="en-US" dirty="0"/>
              <a:t>Neo4j is Open Source / Free (as in speech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AGPLv3</a:t>
            </a:r>
          </a:p>
          <a:p>
            <a:r>
              <a:rPr lang="en-US" dirty="0"/>
              <a:t>Commercial </a:t>
            </a:r>
            <a:r>
              <a:rPr lang="en-US" dirty="0" smtClean="0"/>
              <a:t>(dual </a:t>
            </a:r>
            <a:r>
              <a:rPr lang="en-US" dirty="0" err="1" smtClean="0"/>
              <a:t>licence</a:t>
            </a:r>
            <a:r>
              <a:rPr lang="en-US" dirty="0" smtClean="0"/>
              <a:t>) </a:t>
            </a:r>
            <a:r>
              <a:rPr lang="en-US" dirty="0"/>
              <a:t>license available</a:t>
            </a:r>
          </a:p>
          <a:p>
            <a:pPr lvl="1"/>
            <a:r>
              <a:rPr lang="en-US" dirty="0"/>
              <a:t>First server is free (as in beer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122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in active development</a:t>
            </a:r>
          </a:p>
          <a:p>
            <a:r>
              <a:rPr lang="en-US" dirty="0" smtClean="0"/>
              <a:t>Delivers </a:t>
            </a:r>
            <a:r>
              <a:rPr lang="en-US" dirty="0"/>
              <a:t>high performance graph operations</a:t>
            </a:r>
          </a:p>
          <a:p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3914717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439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266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9568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Gallifrey</a:t>
            </a:r>
            <a:r>
              <a:rPr lang="en-US" dirty="0" smtClean="0"/>
              <a:t>, they’ve fought…</a:t>
            </a:r>
            <a:endParaRPr lang="en-US" dirty="0"/>
          </a:p>
          <a:p>
            <a:r>
              <a:rPr lang="en-US" dirty="0" smtClean="0"/>
              <a:t>Graph algorithms can help</a:t>
            </a:r>
          </a:p>
          <a:p>
            <a:pPr lvl="1"/>
            <a:r>
              <a:rPr lang="en-US" dirty="0" smtClean="0"/>
              <a:t>They’re pre-canned, well known traversals</a:t>
            </a:r>
          </a:p>
        </p:txBody>
      </p:sp>
    </p:spTree>
    <p:extLst>
      <p:ext uri="{BB962C8B-B14F-4D97-AF65-F5344CB8AC3E}">
        <p14:creationId xmlns:p14="http://schemas.microsoft.com/office/powerpoint/2010/main" val="54359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26986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Enemy of my Enemy is my…?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4345" cy="452596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dalek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cyberman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Traverser traverser = </a:t>
            </a:r>
            <a:r>
              <a:rPr lang="en-US" dirty="0" err="1">
                <a:latin typeface="Courier New"/>
                <a:cs typeface="Courier New"/>
              </a:rPr>
              <a:t>Traversal.description</a:t>
            </a:r>
            <a:r>
              <a:rPr lang="en-US" dirty="0">
                <a:latin typeface="Courier New"/>
                <a:cs typeface="Courier New"/>
              </a:rPr>
              <a:t>().expand</a:t>
            </a:r>
            <a:r>
              <a:rPr lang="en-US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DoctorWhoUniverse.ENEMY_OF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>
                <a:latin typeface="Courier New"/>
                <a:cs typeface="Courier New"/>
              </a:rPr>
              <a:t>depthFirst</a:t>
            </a:r>
            <a:r>
              <a:rPr lang="en-US" dirty="0">
                <a:latin typeface="Courier New"/>
                <a:cs typeface="Courier New"/>
              </a:rPr>
              <a:t>().evaluator(new Evaluator()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public Evaluation evaluate(Path path)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// Only include if we're at depth 2, don't want any mere enemies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== 2)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Evaluation.INCLUDE_AND_PRUNE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&gt; 2){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Evaluation.EXCLUDE_AND_CONTINUE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}).uniqueness(</a:t>
            </a:r>
            <a:r>
              <a:rPr lang="en-US" dirty="0" err="1">
                <a:latin typeface="Courier New"/>
                <a:cs typeface="Courier New"/>
              </a:rPr>
              <a:t>Uniqueness.NODE_GLOBAL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.traverse(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177374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269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Neoclipse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2" y="1092489"/>
            <a:ext cx="6500092" cy="5162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351" y="6442610"/>
            <a:ext cx="4147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http://wiki.neo4j.org/content/</a:t>
            </a:r>
            <a:r>
              <a:rPr lang="en-US" sz="1600" dirty="0" err="1">
                <a:solidFill>
                  <a:schemeClr val="bg1"/>
                </a:solidFill>
              </a:rPr>
              <a:t>Neoclipse_Guide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35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Four driving 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See: http</a:t>
            </a:r>
            <a:r>
              <a:rPr lang="en-US" dirty="0"/>
              <a:t>://wiki.neo4j.org/content/</a:t>
            </a:r>
            <a:r>
              <a:rPr lang="en-US" dirty="0" smtClean="0"/>
              <a:t>Shell</a:t>
            </a:r>
            <a:endParaRPr lang="en-US" dirty="0"/>
          </a:p>
          <a:p>
            <a:r>
              <a:rPr lang="en-US" dirty="0" smtClean="0"/>
              <a:t>Command-line tool, based on the </a:t>
            </a:r>
            <a:r>
              <a:rPr lang="en-US" dirty="0" err="1" smtClean="0"/>
              <a:t>unix</a:t>
            </a:r>
            <a:r>
              <a:rPr lang="en-US" dirty="0" smtClean="0"/>
              <a:t> shell</a:t>
            </a:r>
          </a:p>
          <a:p>
            <a:pPr lvl="1"/>
            <a:r>
              <a:rPr lang="en-US" dirty="0" smtClean="0"/>
              <a:t>Server mode</a:t>
            </a:r>
          </a:p>
          <a:p>
            <a:pPr lvl="2"/>
            <a:r>
              <a:rPr lang="en-US" dirty="0" smtClean="0"/>
              <a:t>Connect to a running server</a:t>
            </a:r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–port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–name</a:t>
            </a:r>
            <a:r>
              <a:rPr lang="en-US" dirty="0" smtClean="0"/>
              <a:t> switches to connect</a:t>
            </a:r>
          </a:p>
          <a:p>
            <a:pPr lvl="1"/>
            <a:r>
              <a:rPr lang="en-US" dirty="0" smtClean="0"/>
              <a:t>File mode</a:t>
            </a:r>
          </a:p>
          <a:p>
            <a:pPr lvl="2"/>
            <a:r>
              <a:rPr lang="en-US" dirty="0" smtClean="0"/>
              <a:t>Bind to a Neo4j store, just like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–path</a:t>
            </a:r>
            <a:r>
              <a:rPr lang="en-US" dirty="0" smtClean="0"/>
              <a:t> switch</a:t>
            </a:r>
          </a:p>
          <a:p>
            <a:r>
              <a:rPr lang="en-US" dirty="0" err="1" smtClean="0"/>
              <a:t>Readonly</a:t>
            </a:r>
            <a:r>
              <a:rPr lang="en-US" dirty="0" smtClean="0"/>
              <a:t> mode with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en-US" dirty="0" err="1" smtClean="0">
                <a:latin typeface="Courier New"/>
                <a:cs typeface="Courier New"/>
              </a:rPr>
              <a:t>readonly</a:t>
            </a:r>
            <a:r>
              <a:rPr lang="en-US" dirty="0" smtClean="0"/>
              <a:t>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4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(mac/</a:t>
            </a:r>
            <a:r>
              <a:rPr lang="en-US" sz="2700" dirty="0" err="1" smtClean="0"/>
              <a:t>unix</a:t>
            </a:r>
            <a:r>
              <a:rPr lang="en-US" sz="27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#!/bin/</a:t>
            </a:r>
            <a:r>
              <a:rPr lang="en-US" sz="1800" dirty="0" err="1">
                <a:latin typeface="Courier New"/>
                <a:cs typeface="Courier New"/>
              </a:rPr>
              <a:t>sh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 Set this to your own project directory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PROJECT_DIR=/Users/</a:t>
            </a:r>
            <a:r>
              <a:rPr lang="en-US" sz="1800" dirty="0" err="1">
                <a:latin typeface="Courier New"/>
                <a:cs typeface="Courier New"/>
              </a:rPr>
              <a:t>jim</a:t>
            </a:r>
            <a:r>
              <a:rPr lang="en-US" sz="1800" dirty="0">
                <a:latin typeface="Courier New"/>
                <a:cs typeface="Courier New"/>
              </a:rPr>
              <a:t>/Neo/Development/neo4j-tutorial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LIB_DIR=$PROJECT_DIR/lib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java 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$LIB_DIR/neo4j-shell-1.3-SNAPSHOT.jar:$LIB_DIR/neo4j-kernel-1.3-SNAPSHOT.jar:$LIB_DIR/geronimo-jta_1.1_spec-1.1.1.jar </a:t>
            </a:r>
            <a:r>
              <a:rPr lang="en-US" sz="1800" dirty="0" smtClean="0">
                <a:latin typeface="Courier New"/>
                <a:cs typeface="Courier New"/>
              </a:rPr>
              <a:t>org.neo4j.shell.StartClient</a:t>
            </a: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-path $1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1470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(windows)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589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REM Set this to your own project directory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set </a:t>
            </a:r>
            <a:r>
              <a:rPr lang="en-US" sz="1800" dirty="0">
                <a:latin typeface="Courier New"/>
                <a:cs typeface="Courier New"/>
              </a:rPr>
              <a:t>PROJECT_DIR=Z:\MYDO~0F4\Neo\Development\neo4j-tutorial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set LIB_DIR=%PROJECT_DIR%\lib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java </a:t>
            </a:r>
            <a:r>
              <a:rPr lang="en-US" sz="1800" dirty="0">
                <a:latin typeface="Courier New"/>
                <a:cs typeface="Courier New"/>
              </a:rPr>
              <a:t>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%LIB_DIR%\neo4j-shell-1.3-SNAPSHOT.jar;%LIB_DIR%\neo4j-kernel-1.3-SNAPSHOT.jar;%LIB_DIR%\geronimo-jta_1.1_spec-1.1.1.jar org.neo4j.shell.StartClient 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-path %1</a:t>
            </a:r>
          </a:p>
        </p:txBody>
      </p:sp>
    </p:spTree>
    <p:extLst>
      <p:ext uri="{BB962C8B-B14F-4D97-AF65-F5344CB8AC3E}">
        <p14:creationId xmlns:p14="http://schemas.microsoft.com/office/powerpoint/2010/main" val="6075720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cd &lt;node-id&gt;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one relationship to the </a:t>
            </a:r>
            <a:r>
              <a:rPr lang="en-US" dirty="0" smtClean="0"/>
              <a:t>adjacent node </a:t>
            </a:r>
            <a:r>
              <a:rPr lang="en-US" dirty="0"/>
              <a:t>id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-a &lt;node-id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  <a:r>
              <a:rPr lang="en-US" dirty="0" smtClean="0"/>
              <a:t> traverse to node id.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-r &lt;relationship-id&gt;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to a relationship </a:t>
            </a:r>
            <a:r>
              <a:rPr lang="en-US" dirty="0" smtClean="0"/>
              <a:t>which has the </a:t>
            </a:r>
            <a:r>
              <a:rPr lang="en-US" dirty="0"/>
              <a:t>current node as either start or </a:t>
            </a:r>
            <a:r>
              <a:rPr lang="en-US" dirty="0" smtClean="0"/>
              <a:t>end. </a:t>
            </a:r>
            <a:r>
              <a:rPr lang="en-US" dirty="0"/>
              <a:t>To see the relationship ids use the </a:t>
            </a:r>
            <a:r>
              <a:rPr lang="en-US" dirty="0" err="1"/>
              <a:t>ls</a:t>
            </a:r>
            <a:r>
              <a:rPr lang="en-US" dirty="0"/>
              <a:t> -</a:t>
            </a:r>
            <a:r>
              <a:rPr lang="en-US" dirty="0" err="1"/>
              <a:t>vr</a:t>
            </a:r>
            <a:r>
              <a:rPr lang="en-US" dirty="0"/>
              <a:t> command on nodes. </a:t>
            </a:r>
          </a:p>
          <a:p>
            <a:r>
              <a:rPr lang="en-US" dirty="0">
                <a:latin typeface="Courier New"/>
                <a:cs typeface="Courier New"/>
              </a:rPr>
              <a:t>cd -</a:t>
            </a:r>
            <a:r>
              <a:rPr lang="en-US" dirty="0" err="1">
                <a:latin typeface="Courier New"/>
                <a:cs typeface="Courier New"/>
              </a:rPr>
              <a:t>ar</a:t>
            </a:r>
            <a:r>
              <a:rPr lang="en-US" dirty="0">
                <a:latin typeface="Courier New"/>
                <a:cs typeface="Courier New"/>
              </a:rPr>
              <a:t> &lt;relationship-id&gt;</a:t>
            </a:r>
            <a:r>
              <a:rPr lang="en-US" dirty="0"/>
              <a:t> </a:t>
            </a:r>
            <a:r>
              <a:rPr lang="en-US" dirty="0" smtClean="0"/>
              <a:t>absolute change to any relationship.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cd </a:t>
            </a:r>
            <a:r>
              <a:rPr lang="en-US" dirty="0">
                <a:latin typeface="Courier New"/>
                <a:cs typeface="Courier New"/>
              </a:rPr>
              <a:t>..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back one </a:t>
            </a:r>
            <a:r>
              <a:rPr lang="en-US" dirty="0" smtClean="0"/>
              <a:t>step.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</a:t>
            </a:r>
            <a:r>
              <a:rPr lang="en-US" dirty="0" smtClean="0">
                <a:latin typeface="Courier New"/>
                <a:cs typeface="Courier New"/>
              </a:rPr>
              <a:t>start</a:t>
            </a:r>
            <a:r>
              <a:rPr lang="en-US" dirty="0" smtClean="0"/>
              <a:t> traverses to </a:t>
            </a:r>
            <a:r>
              <a:rPr lang="en-US" dirty="0"/>
              <a:t>the start node of the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end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to the end node of the relationship.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/>
              <a:t> lists the current node/relation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*foo*</a:t>
            </a:r>
            <a:r>
              <a:rPr lang="en-US" dirty="0" smtClean="0"/>
              <a:t> lists anything matching the regex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/>
              <a:t> ignores case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-d</a:t>
            </a:r>
            <a:r>
              <a:rPr lang="en-US" dirty="0" smtClean="0"/>
              <a:t> filters on direction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INCOMING, OUTGOING, BOTH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in, out, both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, o, b</a:t>
            </a:r>
          </a:p>
        </p:txBody>
      </p:sp>
    </p:spTree>
    <p:extLst>
      <p:ext uri="{BB962C8B-B14F-4D97-AF65-F5344CB8AC3E}">
        <p14:creationId xmlns:p14="http://schemas.microsoft.com/office/powerpoint/2010/main" val="343464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mkrel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–c</a:t>
            </a:r>
            <a:r>
              <a:rPr lang="en-US" dirty="0" smtClean="0"/>
              <a:t> for node</a:t>
            </a:r>
          </a:p>
          <a:p>
            <a:r>
              <a:rPr lang="en-US" dirty="0" err="1">
                <a:latin typeface="Courier New"/>
                <a:cs typeface="Courier New"/>
              </a:rPr>
              <a:t>mkrel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–t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-t </a:t>
            </a:r>
            <a:r>
              <a:rPr lang="en-US" dirty="0" smtClean="0">
                <a:latin typeface="Courier New"/>
                <a:cs typeface="Courier New"/>
              </a:rPr>
              <a:t>"LIKES" </a:t>
            </a:r>
            <a:r>
              <a:rPr lang="en-US" dirty="0">
                <a:latin typeface="Courier New"/>
                <a:cs typeface="Courier New"/>
              </a:rPr>
              <a:t>-d </a:t>
            </a:r>
            <a:r>
              <a:rPr lang="en-US" dirty="0" smtClean="0">
                <a:latin typeface="Courier New"/>
                <a:cs typeface="Courier New"/>
              </a:rPr>
              <a:t>OUT –c</a:t>
            </a:r>
            <a:r>
              <a:rPr lang="en-US" dirty="0" smtClean="0"/>
              <a:t> creates a “likes” relationship to a new node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remrel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As </a:t>
            </a:r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alibri (Body)"/>
                <a:cs typeface="Calibri (Body)"/>
              </a:rPr>
              <a:t>, but removes nodes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9882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Setting, Changing, Removing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57194" y="1660092"/>
            <a:ext cx="1865313" cy="639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</a:t>
            </a:r>
            <a:r>
              <a:rPr lang="en-US" sz="2400" b="1" dirty="0" smtClean="0"/>
              <a:t>et</a:t>
            </a:r>
          </a:p>
          <a:p>
            <a:pPr marL="0" indent="0">
              <a:buNone/>
            </a:pPr>
            <a:r>
              <a:rPr lang="en-US" sz="1900" dirty="0" smtClean="0">
                <a:latin typeface="Courier New"/>
                <a:cs typeface="Courier New"/>
              </a:rPr>
              <a:t>-t</a:t>
            </a:r>
            <a:r>
              <a:rPr lang="en-US" sz="1900" dirty="0" smtClean="0"/>
              <a:t> optional type</a:t>
            </a:r>
            <a:endParaRPr lang="en-US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194" y="2417329"/>
            <a:ext cx="8559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name "The Doctor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endParaRPr lang="en-US" sz="1600" dirty="0" smtClean="0">
              <a:latin typeface="Courier New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</a:t>
            </a:r>
            <a:r>
              <a:rPr lang="en-US" sz="1600" dirty="0">
                <a:latin typeface="Courier New"/>
                <a:cs typeface="Courier New"/>
              </a:rPr>
              <a:t>-t </a:t>
            </a:r>
            <a:r>
              <a:rPr lang="en-US" sz="1600" dirty="0" err="1">
                <a:latin typeface="Courier New"/>
                <a:cs typeface="Courier New"/>
              </a:rPr>
              <a:t>int</a:t>
            </a:r>
            <a:r>
              <a:rPr lang="en-US" sz="1600" dirty="0">
                <a:latin typeface="Courier New"/>
                <a:cs typeface="Courier New"/>
              </a:rPr>
              <a:t> age </a:t>
            </a:r>
            <a:r>
              <a:rPr lang="en-US" sz="1600" dirty="0" smtClean="0">
                <a:latin typeface="Courier New"/>
                <a:cs typeface="Courier New"/>
              </a:rPr>
              <a:t>904</a:t>
            </a:r>
          </a:p>
          <a:p>
            <a:pPr marL="285750" indent="-285750">
              <a:buFont typeface="Arial"/>
              <a:buChar char="•"/>
            </a:pPr>
            <a:r>
              <a:rPr lang="fi-FI" sz="1600" dirty="0">
                <a:latin typeface="Courier New"/>
                <a:cs typeface="Courier New"/>
              </a:rPr>
              <a:t>set -t </a:t>
            </a:r>
            <a:r>
              <a:rPr lang="fi-FI" sz="1600" dirty="0" smtClean="0">
                <a:latin typeface="Courier New"/>
                <a:cs typeface="Courier New"/>
              </a:rPr>
              <a:t>String[</a:t>
            </a:r>
            <a:r>
              <a:rPr lang="fi-FI" sz="1600" dirty="0">
                <a:latin typeface="Courier New"/>
                <a:cs typeface="Courier New"/>
              </a:rPr>
              <a:t>] </a:t>
            </a:r>
            <a:r>
              <a:rPr lang="fi-FI" sz="1600" dirty="0" smtClean="0">
                <a:latin typeface="Courier New"/>
                <a:cs typeface="Courier New"/>
              </a:rPr>
              <a:t>goodies [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sonic screwdriver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, 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jelly babies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]</a:t>
            </a:r>
            <a:endParaRPr lang="en-US" sz="1600" dirty="0">
              <a:ln>
                <a:solidFill>
                  <a:srgbClr val="000000"/>
                </a:solidFill>
              </a:ln>
              <a:latin typeface="Courier New"/>
              <a:cs typeface="Courier New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457194" y="3288028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smtClean="0"/>
              <a:t>mv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194" y="3758513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mv name character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57194" y="4284844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err="1" smtClean="0"/>
              <a:t>rm</a:t>
            </a:r>
            <a:endParaRPr lang="en-US" sz="24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194" y="4755329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Courier New"/>
                <a:cs typeface="Courier New"/>
              </a:rPr>
              <a:t>rm</a:t>
            </a:r>
            <a:r>
              <a:rPr lang="en-US" sz="1600" dirty="0" smtClean="0">
                <a:latin typeface="Courier New"/>
                <a:cs typeface="Courier New"/>
              </a:rPr>
              <a:t> character</a:t>
            </a:r>
          </a:p>
        </p:txBody>
      </p:sp>
    </p:spTree>
    <p:extLst>
      <p:ext uri="{BB962C8B-B14F-4D97-AF65-F5344CB8AC3E}">
        <p14:creationId xmlns:p14="http://schemas.microsoft.com/office/powerpoint/2010/main" val="232507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Browse the Doctor Who Database with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CRUD some nodes and relationships</a:t>
            </a:r>
            <a:endParaRPr lang="en-US" dirty="0" smtClean="0"/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Interact with the Doctor Who database via the </a:t>
            </a:r>
            <a:r>
              <a:rPr lang="en-US" dirty="0" smtClean="0"/>
              <a:t>shell</a:t>
            </a:r>
          </a:p>
          <a:p>
            <a:pPr marL="914400" lvl="1" indent="-514350"/>
            <a:r>
              <a:rPr lang="en-US" dirty="0" smtClean="0"/>
              <a:t>CRUD </a:t>
            </a:r>
            <a:r>
              <a:rPr lang="en-US" dirty="0"/>
              <a:t>some nodes and relationships</a:t>
            </a:r>
          </a:p>
          <a:p>
            <a:pPr marL="514350" indent="-514350" algn="l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1722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Java API 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5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10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 a Graph?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Graphs are their own indexes!</a:t>
            </a:r>
          </a:p>
          <a:p>
            <a:r>
              <a:rPr lang="en-US" dirty="0" smtClean="0"/>
              <a:t>But sometimes we want short-cuts to well-known nodes</a:t>
            </a:r>
          </a:p>
          <a:p>
            <a:r>
              <a:rPr lang="en-US" dirty="0" smtClean="0"/>
              <a:t>Can do this in our own code</a:t>
            </a:r>
          </a:p>
          <a:p>
            <a:pPr lvl="1"/>
            <a:r>
              <a:rPr lang="en-US" dirty="0" smtClean="0"/>
              <a:t>Just keep a reference to any interesting nodes</a:t>
            </a:r>
          </a:p>
          <a:p>
            <a:r>
              <a:rPr lang="en-US" dirty="0" smtClean="0"/>
              <a:t>But sometimes we want more flexibility in what constitutes an “interesting node”</a:t>
            </a:r>
          </a:p>
          <a:p>
            <a:pPr lvl="1"/>
            <a:r>
              <a:rPr lang="en-US" dirty="0" smtClean="0"/>
              <a:t>And in how we ask for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81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are self-indexing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4543"/>
            <a:ext cx="8012544" cy="46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63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default index implementation for Neo4j</a:t>
            </a:r>
          </a:p>
          <a:p>
            <a:pPr lvl="1"/>
            <a:r>
              <a:rPr lang="en-US" dirty="0" smtClean="0"/>
              <a:t>Default implementation for </a:t>
            </a:r>
            <a:r>
              <a:rPr lang="en-US" dirty="0" err="1" smtClean="0">
                <a:latin typeface="Courier New"/>
                <a:cs typeface="Courier New"/>
              </a:rPr>
              <a:t>IndexManager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Supports many indexes per database</a:t>
            </a:r>
          </a:p>
          <a:p>
            <a:r>
              <a:rPr lang="en-US" dirty="0" smtClean="0"/>
              <a:t>Each index supports nodes </a:t>
            </a:r>
            <a:r>
              <a:rPr lang="en-US" i="1" dirty="0" smtClean="0"/>
              <a:t>or</a:t>
            </a:r>
            <a:r>
              <a:rPr lang="en-US" dirty="0" smtClean="0"/>
              <a:t> relationships</a:t>
            </a:r>
            <a:endParaRPr lang="en-US" dirty="0" smtClean="0"/>
          </a:p>
          <a:p>
            <a:r>
              <a:rPr lang="en-US" dirty="0" smtClean="0"/>
              <a:t>Supports exact and regex-based matching</a:t>
            </a:r>
          </a:p>
          <a:p>
            <a:r>
              <a:rPr lang="en-US" dirty="0" smtClean="0"/>
              <a:t>Supports scoring</a:t>
            </a:r>
          </a:p>
          <a:p>
            <a:pPr lvl="1"/>
            <a:r>
              <a:rPr lang="en-US" dirty="0" smtClean="0"/>
              <a:t>Number of hits in the index for a given </a:t>
            </a:r>
            <a:r>
              <a:rPr lang="en-US" dirty="0" smtClean="0"/>
              <a:t>item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088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</a:t>
            </a:r>
            <a:r>
              <a:rPr lang="en-US" dirty="0" smtClean="0"/>
              <a:t>a Node </a:t>
            </a:r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</a:t>
            </a:r>
            <a:r>
              <a:rPr lang="en-US" sz="2200" dirty="0">
                <a:latin typeface="Courier New"/>
                <a:cs typeface="Courier New"/>
              </a:rPr>
              <a:t>&lt;Node&gt; </a:t>
            </a:r>
            <a:r>
              <a:rPr lang="en-US" sz="2200" dirty="0" smtClean="0">
                <a:latin typeface="Courier New"/>
                <a:cs typeface="Courier New"/>
              </a:rPr>
              <a:t>actors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().</a:t>
            </a:r>
            <a:r>
              <a:rPr lang="en-US" sz="2200" dirty="0" err="1">
                <a:latin typeface="Courier New"/>
                <a:cs typeface="Courier New"/>
              </a:rPr>
              <a:t>forNodes</a:t>
            </a:r>
            <a:r>
              <a:rPr lang="en-US" sz="2200" dirty="0" smtClean="0">
                <a:latin typeface="Courier New"/>
                <a:cs typeface="Courier New"/>
              </a:rPr>
              <a:t>(</a:t>
            </a:r>
            <a:r>
              <a:rPr lang="en-US" sz="2200" dirty="0">
                <a:latin typeface="Courier New"/>
                <a:cs typeface="Courier New"/>
              </a:rPr>
              <a:t>"</a:t>
            </a:r>
            <a:r>
              <a:rPr lang="en-US" sz="2200" dirty="0" smtClean="0">
                <a:latin typeface="Courier New"/>
                <a:cs typeface="Courier New"/>
              </a:rPr>
              <a:t>actors"</a:t>
            </a:r>
            <a:r>
              <a:rPr lang="en-US" sz="2200" dirty="0">
                <a:latin typeface="Courier New"/>
                <a:cs typeface="Courier New"/>
              </a:rPr>
              <a:t>);</a:t>
            </a:r>
            <a:endParaRPr lang="en-US" sz="2200" dirty="0">
              <a:latin typeface="Courier New"/>
              <a:cs typeface="Courier New"/>
            </a:endParaRPr>
          </a:p>
        </p:txBody>
      </p:sp>
      <p:sp>
        <p:nvSpPr>
          <p:cNvPr id="5" name="Right Arrow 4"/>
          <p:cNvSpPr/>
          <p:nvPr/>
        </p:nvSpPr>
        <p:spPr>
          <a:xfrm rot="16200000">
            <a:off x="831274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5059218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412347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</a:t>
            </a:r>
            <a:r>
              <a:rPr lang="en-US" dirty="0" smtClean="0"/>
              <a:t>a Relationship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</a:t>
            </a:r>
            <a:r>
              <a:rPr lang="en-US" sz="2200" dirty="0">
                <a:latin typeface="Courier New"/>
                <a:cs typeface="Courier New"/>
              </a:rPr>
              <a:t>&lt;Node&gt; </a:t>
            </a:r>
            <a:r>
              <a:rPr lang="en-US" sz="2200" dirty="0" smtClean="0">
                <a:latin typeface="Courier New"/>
                <a:cs typeface="Courier New"/>
              </a:rPr>
              <a:t>actors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().</a:t>
            </a:r>
            <a:r>
              <a:rPr lang="en-US" sz="2200" dirty="0" err="1">
                <a:latin typeface="Courier New"/>
                <a:cs typeface="Courier New"/>
              </a:rPr>
              <a:t>forNodes</a:t>
            </a:r>
            <a:r>
              <a:rPr lang="en-US" sz="2200" dirty="0" smtClean="0">
                <a:latin typeface="Courier New"/>
                <a:cs typeface="Courier New"/>
              </a:rPr>
              <a:t>(</a:t>
            </a:r>
            <a:r>
              <a:rPr lang="en-US" sz="2200" dirty="0">
                <a:latin typeface="Courier New"/>
                <a:cs typeface="Courier New"/>
              </a:rPr>
              <a:t>"</a:t>
            </a:r>
            <a:r>
              <a:rPr lang="en-US" sz="2200" dirty="0" smtClean="0">
                <a:latin typeface="Courier New"/>
                <a:cs typeface="Courier New"/>
              </a:rPr>
              <a:t>actors"</a:t>
            </a:r>
            <a:r>
              <a:rPr lang="en-US" sz="2200" dirty="0">
                <a:latin typeface="Courier New"/>
                <a:cs typeface="Courier New"/>
              </a:rPr>
              <a:t>);</a:t>
            </a:r>
            <a:endParaRPr lang="en-US" sz="2200" dirty="0">
              <a:latin typeface="Courier New"/>
              <a:cs typeface="Courier New"/>
            </a:endParaRPr>
          </a:p>
        </p:txBody>
      </p:sp>
      <p:sp>
        <p:nvSpPr>
          <p:cNvPr id="5" name="Right Arrow 4"/>
          <p:cNvSpPr/>
          <p:nvPr/>
        </p:nvSpPr>
        <p:spPr>
          <a:xfrm rot="16200000">
            <a:off x="831274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5059218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412347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79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Four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Traversal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4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Five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9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Six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922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Seven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2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Eight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REST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2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Ops and Big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Neo4j in Production, in </a:t>
            </a:r>
            <a:r>
              <a:rPr lang="en-US" smtClean="0"/>
              <a:t>the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8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considerations</a:t>
            </a:r>
          </a:p>
          <a:p>
            <a:pPr lvl="1"/>
            <a:r>
              <a:rPr lang="en-US" dirty="0" smtClean="0"/>
              <a:t>Data should always be available</a:t>
            </a:r>
          </a:p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Large dataset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126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 component supports master-slave replication</a:t>
            </a:r>
          </a:p>
          <a:p>
            <a:pPr lvl="1"/>
            <a:r>
              <a:rPr lang="en-US" dirty="0" smtClean="0"/>
              <a:t>For clustering</a:t>
            </a:r>
          </a:p>
          <a:p>
            <a:pPr lvl="1"/>
            <a:r>
              <a:rPr lang="en-US" dirty="0" smtClean="0"/>
              <a:t>For DR across sites</a:t>
            </a:r>
          </a:p>
        </p:txBody>
      </p:sp>
    </p:spTree>
    <p:extLst>
      <p:ext uri="{BB962C8B-B14F-4D97-AF65-F5344CB8AC3E}">
        <p14:creationId xmlns:p14="http://schemas.microsoft.com/office/powerpoint/2010/main" val="15890377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2" y="1085082"/>
            <a:ext cx="6712527" cy="5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65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31" y="2332182"/>
            <a:ext cx="5323191" cy="3935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565"/>
            <a:ext cx="8229600" cy="9167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Writes to the master are fast</a:t>
            </a:r>
          </a:p>
          <a:p>
            <a:pPr lvl="1"/>
            <a:r>
              <a:rPr lang="en-US" dirty="0"/>
              <a:t>And slaves eventually catch </a:t>
            </a:r>
            <a:r>
              <a:rPr lang="en-US" dirty="0" smtClean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62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4" y="2320948"/>
            <a:ext cx="4788236" cy="4080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Slave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3838"/>
            <a:ext cx="8229600" cy="9282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Writes </a:t>
            </a:r>
            <a:r>
              <a:rPr lang="en-US" dirty="0"/>
              <a:t>to a slave cause a synchronous transaction with the master</a:t>
            </a:r>
          </a:p>
          <a:p>
            <a:pPr lvl="1"/>
            <a:r>
              <a:rPr lang="en-US" dirty="0"/>
              <a:t>And the other slaves eventually catch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05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that’s local availability sorted,</a:t>
            </a:r>
            <a:br>
              <a:rPr lang="en-US" dirty="0" smtClean="0"/>
            </a:br>
            <a:r>
              <a:rPr lang="en-US" dirty="0" smtClean="0"/>
              <a:t>now we need Disaster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750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Locally, Backup Agent for DR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5236"/>
            <a:ext cx="7562273" cy="35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01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what about backup?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853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Story!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417638"/>
            <a:ext cx="8529499" cy="3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9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3" y="1806936"/>
            <a:ext cx="5426364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18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37" y="1765856"/>
            <a:ext cx="5657272" cy="4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315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7639"/>
            <a:ext cx="6072909" cy="46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79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do we scale Neo4j?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First we clarify “scale”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319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Humble Rack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Racks are powerful!</a:t>
            </a:r>
          </a:p>
          <a:p>
            <a:r>
              <a:rPr lang="en-US" dirty="0" smtClean="0"/>
              <a:t>A typical rack will contain 128GB memory</a:t>
            </a:r>
          </a:p>
          <a:p>
            <a:pPr lvl="1"/>
            <a:r>
              <a:rPr lang="en-US" dirty="0" smtClean="0"/>
              <a:t>We can use most of that </a:t>
            </a:r>
          </a:p>
          <a:p>
            <a:r>
              <a:rPr lang="en-US" dirty="0" smtClean="0"/>
              <a:t>If O(dataset) ≈ O(memory) then we’re going to be very fast</a:t>
            </a:r>
          </a:p>
          <a:p>
            <a:pPr lvl="1"/>
            <a:r>
              <a:rPr lang="en-US" dirty="0" smtClean="0"/>
              <a:t>Remember we can do millions of traversals per second if the caches are warm</a:t>
            </a:r>
          </a:p>
        </p:txBody>
      </p:sp>
    </p:spTree>
    <p:extLst>
      <p:ext uri="{BB962C8B-B14F-4D97-AF65-F5344CB8AC3E}">
        <p14:creationId xmlns:p14="http://schemas.microsoft.com/office/powerpoint/2010/main" val="3461457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strategy for coping with large data sets</a:t>
            </a:r>
          </a:p>
          <a:p>
            <a:pPr lvl="1"/>
            <a:r>
              <a:rPr lang="en-US" dirty="0" smtClean="0"/>
              <a:t>Terabyte scale</a:t>
            </a:r>
          </a:p>
          <a:p>
            <a:r>
              <a:rPr lang="en-US" dirty="0"/>
              <a:t>Too big to hold all in RAM on a single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too big to </a:t>
            </a:r>
            <a:r>
              <a:rPr lang="en-US" dirty="0" smtClean="0"/>
              <a:t>worry about replicating it on disk</a:t>
            </a:r>
            <a:endParaRPr lang="en-US" dirty="0"/>
          </a:p>
          <a:p>
            <a:r>
              <a:rPr lang="en-US" dirty="0" smtClean="0"/>
              <a:t>Use each rack’s main memory to cache part of the dataset</a:t>
            </a:r>
          </a:p>
          <a:p>
            <a:pPr lvl="1"/>
            <a:r>
              <a:rPr lang="en-US" dirty="0" smtClean="0"/>
              <a:t>Try to keep caches warm</a:t>
            </a:r>
          </a:p>
          <a:p>
            <a:pPr lvl="1"/>
            <a:r>
              <a:rPr lang="en-US" dirty="0" smtClean="0"/>
              <a:t>Full data is replicated on each rack</a:t>
            </a:r>
          </a:p>
        </p:txBody>
      </p:sp>
    </p:spTree>
    <p:extLst>
      <p:ext uri="{BB962C8B-B14F-4D97-AF65-F5344CB8AC3E}">
        <p14:creationId xmlns:p14="http://schemas.microsoft.com/office/powerpoint/2010/main" val="2162276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" y="1200704"/>
            <a:ext cx="7077364" cy="45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22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(Petabyte) level data cannot be replicated practically</a:t>
            </a:r>
          </a:p>
          <a:p>
            <a:r>
              <a:rPr lang="en-US" dirty="0" smtClean="0"/>
              <a:t>Need to shard data across machines</a:t>
            </a:r>
          </a:p>
          <a:p>
            <a:r>
              <a:rPr lang="en-US" b="1" dirty="0" smtClean="0"/>
              <a:t>Remember: no perfect algorithm exists</a:t>
            </a:r>
          </a:p>
          <a:p>
            <a:endParaRPr lang="en-US" b="1" dirty="0"/>
          </a:p>
          <a:p>
            <a:r>
              <a:rPr lang="en-US" dirty="0" smtClean="0"/>
              <a:t>But we humans sometimes have </a:t>
            </a:r>
            <a:r>
              <a:rPr lang="en-US" i="1" dirty="0" smtClean="0"/>
              <a:t>domain insight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62177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4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7006</TotalTime>
  <Words>3571</Words>
  <Application>Microsoft Macintosh PowerPoint</Application>
  <PresentationFormat>On-screen Show (4:3)</PresentationFormat>
  <Paragraphs>609</Paragraphs>
  <Slides>86</Slides>
  <Notes>34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87" baseType="lpstr">
      <vt:lpstr>Office Theme</vt:lpstr>
      <vt:lpstr>A Programmatic Introduction to Neo4j</vt:lpstr>
      <vt:lpstr>Logistics</vt:lpstr>
      <vt:lpstr>Roadmap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What are graphs good for?</vt:lpstr>
      <vt:lpstr>Neo4j is a Graph Database</vt:lpstr>
      <vt:lpstr>PowerPoint Presentation</vt:lpstr>
      <vt:lpstr>PowerPoint Presentation</vt:lpstr>
      <vt:lpstr>On maturity of data models</vt:lpstr>
      <vt:lpstr>Property Graph Model</vt:lpstr>
      <vt:lpstr>Property Graph Model</vt:lpstr>
      <vt:lpstr>Property Graph Model</vt:lpstr>
      <vt:lpstr>Graphs are very whiteboard-friendly</vt:lpstr>
      <vt:lpstr>This has huge design implications</vt:lpstr>
      <vt:lpstr>PowerPoint Presentation</vt:lpstr>
      <vt:lpstr>Schema-less Databases</vt:lpstr>
      <vt:lpstr>Neo4j</vt:lpstr>
      <vt:lpstr>What’s Neo4j?</vt:lpstr>
      <vt:lpstr>More on Neo4j</vt:lpstr>
      <vt:lpstr>Neo4j Logical Architecture</vt:lpstr>
      <vt:lpstr>Remember, there’s NOSQL</vt:lpstr>
      <vt:lpstr>PowerPoint Presentation</vt:lpstr>
      <vt:lpstr>PowerPoint Presentation</vt:lpstr>
      <vt:lpstr>PowerPoint Presentation</vt:lpstr>
      <vt:lpstr>Creating Nodes</vt:lpstr>
      <vt:lpstr>Creating Relationships</vt:lpstr>
      <vt:lpstr>Graph Algorithms</vt:lpstr>
      <vt:lpstr>Shortest Path</vt:lpstr>
      <vt:lpstr>The Enemy of my Enemy is my…?</vt:lpstr>
      <vt:lpstr>Koan 1</vt:lpstr>
      <vt:lpstr>Neoclipse</vt:lpstr>
      <vt:lpstr>Neo4j Shell</vt:lpstr>
      <vt:lpstr>Launching the shell (mac/unix)</vt:lpstr>
      <vt:lpstr>Launching the shell (windows)</vt:lpstr>
      <vt:lpstr>Shell Commands</vt:lpstr>
      <vt:lpstr>Shell Commands</vt:lpstr>
      <vt:lpstr>Setting, Changing, Removing Properties</vt:lpstr>
      <vt:lpstr>Goals</vt:lpstr>
      <vt:lpstr>Koan 2</vt:lpstr>
      <vt:lpstr>Koan 3</vt:lpstr>
      <vt:lpstr>Indexing a Graph?</vt:lpstr>
      <vt:lpstr>Graphs are self-indexing</vt:lpstr>
      <vt:lpstr>Lucene</vt:lpstr>
      <vt:lpstr>Creating a Node Index</vt:lpstr>
      <vt:lpstr>Creating a Relationship Index</vt:lpstr>
      <vt:lpstr>Koan Four</vt:lpstr>
      <vt:lpstr>Koan Five</vt:lpstr>
      <vt:lpstr>Koan Six</vt:lpstr>
      <vt:lpstr>Koan Seven</vt:lpstr>
      <vt:lpstr>Koan Eight</vt:lpstr>
      <vt:lpstr>Ops and Big Data</vt:lpstr>
      <vt:lpstr>Two Challenges</vt:lpstr>
      <vt:lpstr>Neo4j HA</vt:lpstr>
      <vt:lpstr>HA Architecture</vt:lpstr>
      <vt:lpstr>Write to a Master</vt:lpstr>
      <vt:lpstr>Write to a Slave</vt:lpstr>
      <vt:lpstr>So that’s local availability sorted, now we need Disaster Recovery</vt:lpstr>
      <vt:lpstr>HA Locally, Backup Agent for DR</vt:lpstr>
      <vt:lpstr>But what about backup?</vt:lpstr>
      <vt:lpstr>Same Story!</vt:lpstr>
      <vt:lpstr>Scaling Graphs is Hard</vt:lpstr>
      <vt:lpstr>Scaling Graphs is Hard</vt:lpstr>
      <vt:lpstr>Scaling Graphs is Hard</vt:lpstr>
      <vt:lpstr>So how do we scale Neo4j?</vt:lpstr>
      <vt:lpstr>A Humble Rack</vt:lpstr>
      <vt:lpstr>Cache Sharding</vt:lpstr>
      <vt:lpstr>Consistent Routing</vt:lpstr>
      <vt:lpstr>Domain-specific sharding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Jim Webber</cp:lastModifiedBy>
  <cp:revision>190</cp:revision>
  <dcterms:created xsi:type="dcterms:W3CDTF">2011-03-08T13:24:17Z</dcterms:created>
  <dcterms:modified xsi:type="dcterms:W3CDTF">2011-03-28T17:49:35Z</dcterms:modified>
</cp:coreProperties>
</file>